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wdp" ContentType="image/vnd.ms-photo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299" r:id="rId3"/>
    <p:sldId id="333" r:id="rId4"/>
    <p:sldId id="336" r:id="rId5"/>
    <p:sldId id="338" r:id="rId6"/>
    <p:sldId id="340" r:id="rId7"/>
    <p:sldId id="337" r:id="rId8"/>
    <p:sldId id="341" r:id="rId9"/>
    <p:sldId id="342" r:id="rId10"/>
    <p:sldId id="343" r:id="rId11"/>
    <p:sldId id="323" r:id="rId12"/>
  </p:sldIdLst>
  <p:sldSz cx="9144000" cy="6858000" type="screen4x3"/>
  <p:notesSz cx="7099300" cy="10234613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61837"/>
    <a:srgbClr val="3D5109"/>
    <a:srgbClr val="913B2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12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333AB038-B70E-4E58-B7F7-32710BC5F40A}" type="datetimeFigureOut">
              <a:rPr lang="en-US" smtClean="0"/>
              <a:pPr/>
              <a:t>9/19/2013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860B5318-D1FC-4BF7-B5FC-13917002B6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56747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5" y="1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/>
          <a:lstStyle>
            <a:lvl1pPr algn="r">
              <a:defRPr sz="1300"/>
            </a:lvl1pPr>
          </a:lstStyle>
          <a:p>
            <a:fld id="{9573D39E-798D-4E69-9704-5BADDA1CA1AC}" type="datetimeFigureOut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0" tIns="49520" rIns="99040" bIns="495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1" y="4861442"/>
            <a:ext cx="5679440" cy="4605576"/>
          </a:xfrm>
          <a:prstGeom prst="rect">
            <a:avLst/>
          </a:prstGeom>
        </p:spPr>
        <p:txBody>
          <a:bodyPr vert="horz" lIns="99040" tIns="49520" rIns="99040" bIns="495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l">
              <a:defRPr sz="13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5" y="9721107"/>
            <a:ext cx="3076363" cy="511731"/>
          </a:xfrm>
          <a:prstGeom prst="rect">
            <a:avLst/>
          </a:prstGeom>
        </p:spPr>
        <p:txBody>
          <a:bodyPr vert="horz" lIns="99040" tIns="49520" rIns="99040" bIns="49520" rtlCol="0" anchor="b"/>
          <a:lstStyle>
            <a:lvl1pPr algn="r">
              <a:defRPr sz="1300"/>
            </a:lvl1pPr>
          </a:lstStyle>
          <a:p>
            <a:fld id="{ACB8CAEA-62B4-415F-B55E-24F1DF56575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97147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8CAEA-62B4-415F-B55E-24F1DF565750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91199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9FAE12-3428-4480-AB94-279EB54ECC3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31029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B8CAEA-62B4-415F-B55E-24F1DF565750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901202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88C05B9-156F-49E8-91FD-A54F2DB6B826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12210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E8A3-19B3-4CA3-927C-3B852013C44B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1568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E8A3-19B3-4CA3-927C-3B852013C44B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544677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E8A3-19B3-4CA3-927C-3B852013C44B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90554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45CADC-27F5-4674-A833-D1D2BCEE4F0C}" type="slidenum">
              <a:rPr lang="en-GB"/>
              <a:pPr/>
              <a:t>8</a:t>
            </a:fld>
            <a:endParaRPr lang="en-GB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8100" cy="3838575"/>
          </a:xfrm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27019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09F976-5347-4D19-990A-A0FA7F051EC4}" type="slidenum">
              <a:rPr lang="en-GB"/>
              <a:pPr/>
              <a:t>9</a:t>
            </a:fld>
            <a:endParaRPr lang="en-GB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4515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C4E8A3-19B3-4CA3-927C-3B852013C44B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9562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BE6EB-0C81-4E4A-A7D2-168CBFCF84FE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732" t="18125" r="17753" b="12167"/>
          <a:stretch/>
        </p:blipFill>
        <p:spPr>
          <a:xfrm>
            <a:off x="179512" y="142652"/>
            <a:ext cx="1917700" cy="1054100"/>
          </a:xfrm>
          <a:prstGeom prst="rect">
            <a:avLst/>
          </a:prstGeom>
        </p:spPr>
      </p:pic>
      <p:sp>
        <p:nvSpPr>
          <p:cNvPr id="1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3068960"/>
            <a:ext cx="8170168" cy="864095"/>
          </a:xfrm>
        </p:spPr>
        <p:txBody>
          <a:bodyPr anchor="ctr"/>
          <a:lstStyle>
            <a:lvl1pPr marL="0" indent="0" algn="r">
              <a:spcBef>
                <a:spcPts val="0"/>
              </a:spcBef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22313" y="1628800"/>
            <a:ext cx="8170168" cy="1362075"/>
          </a:xfrm>
        </p:spPr>
        <p:txBody>
          <a:bodyPr anchor="b"/>
          <a:lstStyle>
            <a:lvl1pPr algn="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91682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38515-EFE5-489B-B1F1-F10E0DD49B5E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484784"/>
            <a:ext cx="8676456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77211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48A1F-4BCE-4F85-8704-4F2841A3DDCB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55576" y="4437112"/>
            <a:ext cx="8388424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150985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3A47F-804F-419D-B510-71F2E229C94D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67544" y="1484784"/>
            <a:ext cx="8676456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82037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rmAutofit/>
          </a:bodyPr>
          <a:lstStyle>
            <a:lvl1pPr>
              <a:defRPr lang="en-GB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967B8-EA41-457A-9AA5-4C059A64BAA7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484784"/>
            <a:ext cx="8676456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23197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CFAB5-E3F1-4CD9-AE7F-60465D9C43AD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67544" y="1484784"/>
            <a:ext cx="8676456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643926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8107-C5CF-4751-895E-B6DA826E136A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467544" y="1484784"/>
            <a:ext cx="8676456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95175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C307-F700-4D33-97D4-6B2062497410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0929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E9137-3754-467D-8A1C-F2577871102E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67544" y="1484784"/>
            <a:ext cx="3024336" cy="0"/>
          </a:xfrm>
          <a:prstGeom prst="line">
            <a:avLst/>
          </a:prstGeom>
          <a:ln w="28575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57933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E67EA-15F2-4876-9670-C2CDBF36FC82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3</a:t>
            </a:r>
            <a:endParaRPr lang="en-GB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835696" y="5373216"/>
            <a:ext cx="5472608" cy="0"/>
          </a:xfrm>
          <a:prstGeom prst="line">
            <a:avLst/>
          </a:prstGeom>
          <a:ln w="28575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121670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A5E85-E696-45B9-A867-ABB91FA35D9E}" type="datetime1">
              <a:rPr lang="en-GB" smtClean="0"/>
              <a:pPr/>
              <a:t>19/09/2013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64640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913B2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61837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61837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61837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61837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6183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10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mail@gbrw.com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://www.linkedin.com/in/mikecoates73" TargetMode="External"/><Relationship Id="rId10" Type="http://schemas.microsoft.com/office/2007/relationships/hdphoto" Target="../media/hdphoto2.wdp"/><Relationship Id="rId4" Type="http://schemas.openxmlformats.org/officeDocument/2006/relationships/hyperlink" Target="http://www.gbrw.com/" TargetMode="External"/><Relationship Id="rId9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722312" y="3356992"/>
            <a:ext cx="8421687" cy="1224136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ПОВЫШЕНИЕ ПРИБЫЛЬНОСТИ И БОЛЕЕ ЭФФЕКТИВНОЕ УПРАВЛЕНИЕ РИСКАМИ ЗА СЧЕТ</a:t>
            </a:r>
            <a:r>
              <a:rPr lang="en-US" sz="2800" dirty="0" smtClean="0"/>
              <a:t> </a:t>
            </a:r>
            <a:r>
              <a:rPr lang="ru-RU" sz="2800" dirty="0" smtClean="0"/>
              <a:t>ИСПОЛЬЗОВАНИЯ СТРАТЕГИИ СЕГМЕНТАЦИИ</a:t>
            </a:r>
            <a:r>
              <a:rPr lang="en-US" sz="2800" dirty="0" smtClean="0"/>
              <a:t> </a:t>
            </a:r>
            <a:endParaRPr lang="en-GB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3" y="1916832"/>
            <a:ext cx="8604447" cy="1362075"/>
          </a:xfrm>
        </p:spPr>
        <p:txBody>
          <a:bodyPr>
            <a:noAutofit/>
          </a:bodyPr>
          <a:lstStyle/>
          <a:p>
            <a:r>
              <a:rPr lang="ru-RU" sz="4800" dirty="0" smtClean="0"/>
              <a:t>СЕГМЕНТИРОВАНИЕ РЫНКА БАНКОВСКИХ УСЛУГ ММСП</a:t>
            </a:r>
            <a:endParaRPr lang="en-GB" sz="48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55576" y="3284984"/>
            <a:ext cx="8388424" cy="0"/>
          </a:xfrm>
          <a:prstGeom prst="line">
            <a:avLst/>
          </a:prstGeom>
          <a:ln w="57150">
            <a:solidFill>
              <a:srgbClr val="1C428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Рисунок 4" descr="NISIPP_301-1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10" y="188641"/>
            <a:ext cx="2256035" cy="9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091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ИСПОЛЬЗОВАНИЕ</a:t>
            </a:r>
            <a:r>
              <a:rPr lang="en-GB" sz="3200" dirty="0" smtClean="0"/>
              <a:t> </a:t>
            </a:r>
            <a:r>
              <a:rPr lang="ru-RU" sz="3200" dirty="0" smtClean="0"/>
              <a:t>«ТЕПЛОВОЙ КАРТЫ»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ru-RU" sz="3200" dirty="0" smtClean="0"/>
              <a:t>ДЛЯ ВЫБОРА ЦЕЛЕВЫХ СЕГМЕНТОВ</a:t>
            </a:r>
            <a:endParaRPr lang="en-GB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755576" y="1700808"/>
          <a:ext cx="8064895" cy="4824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2979"/>
                <a:gridCol w="1612979"/>
                <a:gridCol w="1612979"/>
                <a:gridCol w="1612979"/>
                <a:gridCol w="1612979"/>
              </a:tblGrid>
              <a:tr h="632181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dirty="0" smtClean="0"/>
                        <a:t>/ </a:t>
                      </a:r>
                      <a:r>
                        <a:rPr lang="ru-RU" sz="1600" dirty="0" smtClean="0"/>
                        <a:t>СЕГМЕНТ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СЕГМЕНТ</a:t>
                      </a:r>
                      <a:r>
                        <a:rPr lang="en-GB" sz="1600" dirty="0" smtClean="0"/>
                        <a:t> A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СЕГМЕНТ</a:t>
                      </a:r>
                      <a:r>
                        <a:rPr lang="en-GB" sz="1600" dirty="0" smtClean="0"/>
                        <a:t> B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СЕГМЕНТ</a:t>
                      </a:r>
                      <a:r>
                        <a:rPr lang="en-GB" sz="1600" dirty="0" smtClean="0"/>
                        <a:t> C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СЕГМЕНТ</a:t>
                      </a:r>
                      <a:r>
                        <a:rPr lang="en-GB" sz="1600" dirty="0" smtClean="0"/>
                        <a:t> D</a:t>
                      </a:r>
                      <a:endParaRPr lang="en-GB" sz="1600" dirty="0"/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baseline="0" dirty="0" smtClean="0"/>
                        <a:t>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baseline="0" dirty="0" smtClean="0"/>
                        <a:t> 3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dirty="0" smtClean="0"/>
                        <a:t> 4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0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baseline="0" dirty="0" smtClean="0"/>
                        <a:t> 5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698726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Профиль</a:t>
                      </a:r>
                      <a:r>
                        <a:rPr lang="en-GB" sz="1600" dirty="0" smtClean="0"/>
                        <a:t> 6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00B05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600" dirty="0" smtClean="0">
                          <a:solidFill>
                            <a:srgbClr val="FFC000"/>
                          </a:solidFill>
                          <a:sym typeface="Wingdings 2"/>
                        </a:rPr>
                        <a:t></a:t>
                      </a:r>
                      <a:endParaRPr lang="en-GB" sz="3600" dirty="0" smtClean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4672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dirty="0" smtClean="0"/>
              <a:t>КОНТАКТНЫЕ ДАННЫЕ И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ru-RU" sz="3200" dirty="0" smtClean="0"/>
              <a:t>ДОПОЛНИТЕЛЬНАЯ ИНФОРМАЦИЯ</a:t>
            </a:r>
            <a:endParaRPr lang="en-GB" sz="3200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1628800"/>
            <a:ext cx="1836000" cy="2733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TextBox 5"/>
          <p:cNvSpPr txBox="1">
            <a:spLocks noChangeArrowheads="1"/>
          </p:cNvSpPr>
          <p:nvPr/>
        </p:nvSpPr>
        <p:spPr bwMode="auto">
          <a:xfrm>
            <a:off x="6516216" y="4437112"/>
            <a:ext cx="25922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b="1" dirty="0">
                <a:latin typeface="Calibri" pitchFamily="34" charset="0"/>
              </a:rPr>
              <a:t>Mike Coates, Director</a:t>
            </a:r>
          </a:p>
        </p:txBody>
      </p:sp>
      <p:sp>
        <p:nvSpPr>
          <p:cNvPr id="36868" name="Content Placeholder 6"/>
          <p:cNvSpPr>
            <a:spLocks noGrp="1"/>
          </p:cNvSpPr>
          <p:nvPr>
            <p:ph sz="half" idx="2"/>
          </p:nvPr>
        </p:nvSpPr>
        <p:spPr>
          <a:xfrm>
            <a:off x="2123728" y="1844825"/>
            <a:ext cx="5040560" cy="2736304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2200" dirty="0" smtClean="0"/>
              <a:t>Вы можете больше узнать о нас,</a:t>
            </a:r>
            <a:r>
              <a:rPr lang="en-GB" sz="2200" dirty="0" smtClean="0"/>
              <a:t>  </a:t>
            </a:r>
            <a:r>
              <a:rPr lang="ru-RU" sz="2200" dirty="0" smtClean="0"/>
              <a:t>посетив наши сайты: </a:t>
            </a:r>
            <a:r>
              <a:rPr lang="en-US" sz="1800" dirty="0" smtClean="0"/>
              <a:t>	</a:t>
            </a:r>
            <a:r>
              <a:rPr lang="en-GB" sz="2200" dirty="0" smtClean="0">
                <a:hlinkClick r:id="rId4"/>
              </a:rPr>
              <a:t>http</a:t>
            </a:r>
            <a:r>
              <a:rPr lang="en-GB" sz="2200" dirty="0">
                <a:hlinkClick r:id="rId4"/>
              </a:rPr>
              <a:t>://</a:t>
            </a:r>
            <a:r>
              <a:rPr lang="en-GB" sz="2200" dirty="0" smtClean="0">
                <a:hlinkClick r:id="rId4"/>
              </a:rPr>
              <a:t>www.gbrw.com</a:t>
            </a:r>
            <a:endParaRPr lang="ru-RU" sz="22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None/>
            </a:pPr>
            <a:r>
              <a:rPr lang="ru-RU" sz="1800" dirty="0" smtClean="0"/>
              <a:t>		</a:t>
            </a:r>
            <a:r>
              <a:rPr lang="en-US" sz="1800" dirty="0"/>
              <a:t>	</a:t>
            </a:r>
            <a:r>
              <a:rPr lang="en-GB" sz="2200" dirty="0" smtClean="0">
                <a:hlinkClick r:id="rId4"/>
              </a:rPr>
              <a:t>http://www.</a:t>
            </a:r>
            <a:r>
              <a:rPr lang="en-US" sz="2200" dirty="0" smtClean="0">
                <a:hlinkClick r:id="rId4"/>
              </a:rPr>
              <a:t>nisse.ru</a:t>
            </a:r>
            <a:endParaRPr lang="en-GB" sz="22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endParaRPr lang="en-GB" sz="1800" dirty="0"/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2200" dirty="0" smtClean="0"/>
              <a:t>Посетите мой профиль на</a:t>
            </a:r>
            <a:r>
              <a:rPr lang="en-GB" sz="2200" dirty="0" smtClean="0"/>
              <a:t> LinkedIn</a:t>
            </a:r>
            <a:r>
              <a:rPr lang="ru-RU" sz="2200" dirty="0" smtClean="0"/>
              <a:t>:</a:t>
            </a:r>
            <a:r>
              <a:rPr lang="en-GB" sz="2200" dirty="0" smtClean="0"/>
              <a:t> </a:t>
            </a:r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endParaRPr lang="en-GB" sz="1800" dirty="0">
              <a:hlinkClick r:id="rId5"/>
            </a:endParaRPr>
          </a:p>
          <a:p>
            <a:pPr marL="0" indent="0">
              <a:lnSpc>
                <a:spcPct val="80000"/>
              </a:lnSpc>
              <a:buClr>
                <a:schemeClr val="accent1"/>
              </a:buClr>
              <a:buNone/>
            </a:pPr>
            <a:r>
              <a:rPr lang="en-US" sz="2200" dirty="0" smtClean="0">
                <a:hlinkClick r:id="rId5"/>
              </a:rPr>
              <a:t>http</a:t>
            </a:r>
            <a:r>
              <a:rPr lang="en-US" sz="2200" dirty="0">
                <a:hlinkClick r:id="rId5"/>
              </a:rPr>
              <a:t>://</a:t>
            </a:r>
            <a:r>
              <a:rPr lang="en-US" sz="2200" dirty="0" smtClean="0">
                <a:hlinkClick r:id="rId5"/>
              </a:rPr>
              <a:t>www.linkedin.com/in/mikecoates73</a:t>
            </a:r>
            <a:endParaRPr lang="en-US" sz="22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endParaRPr lang="en-GB" sz="18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2200" dirty="0" smtClean="0"/>
              <a:t>Пишите нам:</a:t>
            </a:r>
            <a:endParaRPr lang="en-US" sz="22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None/>
            </a:pPr>
            <a:r>
              <a:rPr lang="en-US" sz="1800" dirty="0" smtClean="0"/>
              <a:t>			</a:t>
            </a:r>
            <a:r>
              <a:rPr lang="en-GB" sz="2200" dirty="0" smtClean="0">
                <a:hlinkClick r:id="rId6"/>
              </a:rPr>
              <a:t>mail@gbrw.com</a:t>
            </a:r>
            <a:endParaRPr lang="en-GB" sz="2200" dirty="0" smtClean="0"/>
          </a:p>
          <a:p>
            <a:pPr>
              <a:lnSpc>
                <a:spcPct val="80000"/>
              </a:lnSpc>
              <a:buClr>
                <a:schemeClr val="accent1"/>
              </a:buClr>
              <a:buNone/>
            </a:pPr>
            <a:r>
              <a:rPr lang="en-GB" sz="1800" dirty="0" smtClean="0"/>
              <a:t>			</a:t>
            </a:r>
            <a:r>
              <a:rPr lang="en-US" sz="2200" dirty="0" smtClean="0">
                <a:hlinkClick r:id="rId6"/>
              </a:rPr>
              <a:t>s.</a:t>
            </a:r>
            <a:r>
              <a:rPr lang="en-GB" sz="2200" dirty="0" smtClean="0">
                <a:hlinkClick r:id="rId6"/>
              </a:rPr>
              <a:t>antonchikov@nisse.ru</a:t>
            </a:r>
            <a:endParaRPr lang="en-GB" sz="2200" dirty="0" smtClean="0"/>
          </a:p>
          <a:p>
            <a:pPr eaLnBrk="1" hangingPunct="1"/>
            <a:endParaRPr lang="en-GB" sz="3200" dirty="0" smtClean="0"/>
          </a:p>
        </p:txBody>
      </p:sp>
      <p:pic>
        <p:nvPicPr>
          <p:cNvPr id="6" name="Рисунок 5" descr="NISIPP_301-111.jpg"/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saturation sat="4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67546" y="5625352"/>
            <a:ext cx="2256035" cy="972000"/>
          </a:xfrm>
          <a:prstGeom prst="rect">
            <a:avLst/>
          </a:prstGeom>
        </p:spPr>
      </p:pic>
      <p:pic>
        <p:nvPicPr>
          <p:cNvPr id="7" name="Рисунок 6" descr="1-30х45-1шт.jpg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79512" y="1556792"/>
            <a:ext cx="1836000" cy="2764315"/>
          </a:xfrm>
          <a:prstGeom prst="rect">
            <a:avLst/>
          </a:prstGeom>
        </p:spPr>
      </p:pic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5496" y="4449306"/>
            <a:ext cx="24482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Сергей Антончиков, эксперт</a:t>
            </a:r>
            <a:endParaRPr lang="en-GB" sz="2000" b="1" dirty="0">
              <a:latin typeface="Calibri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732" t="18125" r="17753" b="12167"/>
          <a:stretch/>
        </p:blipFill>
        <p:spPr>
          <a:xfrm>
            <a:off x="7020272" y="5625352"/>
            <a:ext cx="1917700" cy="105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6074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1600" dirty="0" smtClean="0"/>
              <a:t>Микро-, малое и среднее предпринимательство (ММСП) – бесспорно, является значимым для банков клиентским сегментом. Одновременно, его отличает отсутствие достаточного опыта работы с финансовыми институтами, особенно на развивающихся рынках</a:t>
            </a:r>
            <a:r>
              <a:rPr lang="en-US" sz="16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1600" dirty="0" smtClean="0"/>
              <a:t>Сектор ММСП может быть долгосрочным и устойчивым источником дохода для банков, борющихся с низкой </a:t>
            </a:r>
            <a:r>
              <a:rPr lang="ru-RU" sz="1600" dirty="0" err="1" smtClean="0"/>
              <a:t>маржой</a:t>
            </a:r>
            <a:r>
              <a:rPr lang="ru-RU" sz="1600" dirty="0" smtClean="0"/>
              <a:t> в корпоративном сегменте и жесткой конкуренцией в рознице</a:t>
            </a:r>
            <a:r>
              <a:rPr lang="en-US" sz="1600" dirty="0" smtClean="0"/>
              <a:t>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1600" dirty="0" smtClean="0"/>
              <a:t>Следует признать, что для ММСП характерны более высокие риски неплатежеспособности на протяжении </a:t>
            </a:r>
            <a:r>
              <a:rPr lang="ru-RU" sz="1600" dirty="0" err="1" smtClean="0"/>
              <a:t>бизнес-цикла</a:t>
            </a:r>
            <a:r>
              <a:rPr lang="ru-RU" sz="1600" dirty="0" smtClean="0"/>
              <a:t>, чем в корпоративном сегменте, поэтому здесь требуются более осторожные банковские стратегии, обеспечивающие рентабельность сегмента, выживаемость бизнеса и длительность существования клиентов</a:t>
            </a:r>
            <a:r>
              <a:rPr lang="en-US" sz="1600" dirty="0" smtClean="0"/>
              <a:t> (</a:t>
            </a:r>
            <a:r>
              <a:rPr lang="ru-RU" sz="1600" dirty="0" smtClean="0"/>
              <a:t>т.е., максимизацию реальной или прогнозной стоимости клиента в течение жизненного цикла</a:t>
            </a:r>
            <a:r>
              <a:rPr lang="en-US" sz="1600" dirty="0" smtClean="0"/>
              <a:t>).</a:t>
            </a:r>
          </a:p>
          <a:p>
            <a:pPr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"/>
            </a:pPr>
            <a:r>
              <a:rPr lang="ru-RU" sz="1600" dirty="0" smtClean="0"/>
              <a:t>Одним из критических факторов успеха в </a:t>
            </a:r>
            <a:r>
              <a:rPr lang="ru-RU" sz="1600" dirty="0" err="1" smtClean="0"/>
              <a:t>ММСП-банкинге</a:t>
            </a:r>
            <a:r>
              <a:rPr lang="ru-RU" sz="1600" dirty="0" smtClean="0"/>
              <a:t> является четкая и сфокусированная стратегия сегментации. Поэтому подход к сегментации должен быть ключевым компонентом стратегии </a:t>
            </a:r>
            <a:r>
              <a:rPr lang="ru-RU" sz="1600" dirty="0" err="1" smtClean="0"/>
              <a:t>ММСП-банкинга</a:t>
            </a:r>
            <a:r>
              <a:rPr lang="en-US" sz="1600" dirty="0" smtClean="0"/>
              <a:t>.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БАНКОВСКОЕ ОБСЛУЖИВАНИЕ ММСП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71875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ГРАНИЦЫ СЕКТОРА ММСП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5589240"/>
            <a:ext cx="9144000" cy="1124695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latin typeface="Calibri" pitchFamily="34" charset="0"/>
              </a:rPr>
              <a:t>Упрощенное </a:t>
            </a:r>
            <a:r>
              <a:rPr lang="ru-RU" sz="2800" b="1" dirty="0" smtClean="0">
                <a:solidFill>
                  <a:srgbClr val="061837"/>
                </a:solidFill>
                <a:latin typeface="Calibri" pitchFamily="34" charset="0"/>
              </a:rPr>
              <a:t>определение границ рынка, </a:t>
            </a:r>
            <a:r>
              <a:rPr lang="ru-RU" sz="2800" b="1" dirty="0" smtClean="0">
                <a:solidFill>
                  <a:schemeClr val="bg1"/>
                </a:solidFill>
                <a:latin typeface="Calibri" pitchFamily="34" charset="0"/>
              </a:rPr>
              <a:t>например,</a:t>
            </a:r>
            <a:r>
              <a:rPr lang="ru-RU" sz="2800" b="1" dirty="0" smtClean="0">
                <a:solidFill>
                  <a:srgbClr val="061837"/>
                </a:solidFill>
                <a:latin typeface="Calibri" pitchFamily="34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latin typeface="Calibri" pitchFamily="34" charset="0"/>
              </a:rPr>
              <a:t>с использованием показателей выручки или капитала, </a:t>
            </a:r>
            <a:r>
              <a:rPr lang="ru-RU" sz="2800" b="1" dirty="0" smtClean="0">
                <a:solidFill>
                  <a:srgbClr val="061837"/>
                </a:solidFill>
                <a:latin typeface="Calibri" pitchFamily="34" charset="0"/>
              </a:rPr>
              <a:t>НЕ является сегментацией</a:t>
            </a:r>
            <a:endParaRPr lang="en-GB" sz="2800" b="1" dirty="0">
              <a:solidFill>
                <a:srgbClr val="061837"/>
              </a:solidFill>
              <a:latin typeface="Calibri" pitchFamily="34" charset="0"/>
            </a:endParaRPr>
          </a:p>
        </p:txBody>
      </p:sp>
      <p:sp>
        <p:nvSpPr>
          <p:cNvPr id="3" name="Left-Up Arrow 2"/>
          <p:cNvSpPr/>
          <p:nvPr/>
        </p:nvSpPr>
        <p:spPr>
          <a:xfrm flipH="1">
            <a:off x="251520" y="1628849"/>
            <a:ext cx="6840760" cy="3888383"/>
          </a:xfrm>
          <a:prstGeom prst="leftUpArrow">
            <a:avLst>
              <a:gd name="adj1" fmla="val 4517"/>
              <a:gd name="adj2" fmla="val 5759"/>
              <a:gd name="adj3" fmla="val 138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71600" y="1772816"/>
            <a:ext cx="236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Выручка до</a:t>
            </a:r>
            <a:r>
              <a:rPr lang="en-US" b="1" dirty="0" smtClean="0"/>
              <a:t> US$ 50m?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71207" y="4365104"/>
            <a:ext cx="2325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Капитал до</a:t>
            </a:r>
            <a:r>
              <a:rPr lang="en-US" b="1" dirty="0" smtClean="0"/>
              <a:t> US$ 10m?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555776" y="2142309"/>
            <a:ext cx="1170513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600" b="1" dirty="0" smtClean="0">
                <a:solidFill>
                  <a:schemeClr val="accent6"/>
                </a:solidFill>
              </a:rPr>
              <a:t>?</a:t>
            </a:r>
            <a:endParaRPr lang="en-US" sz="16600" b="1" dirty="0">
              <a:solidFill>
                <a:schemeClr val="accent6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4067944" y="2584485"/>
            <a:ext cx="4392488" cy="954107"/>
          </a:xfrm>
          <a:prstGeom prst="wedgeRectCallout">
            <a:avLst>
              <a:gd name="adj1" fmla="val -56257"/>
              <a:gd name="adj2" fmla="val 21355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</a:rPr>
              <a:t>Такие характеристики, как выручка и капитал, часто используются экономистами для определения границ сектора ММСП, но они не очень полезны для банков с точки зрения описания рынка</a:t>
            </a:r>
            <a:r>
              <a:rPr lang="en-US" sz="1400" dirty="0" smtClean="0">
                <a:solidFill>
                  <a:schemeClr val="accent1"/>
                </a:solidFill>
              </a:rPr>
              <a:t>.</a:t>
            </a:r>
            <a:endParaRPr lang="en-GB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6001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ОРГАНИЗАЦИЯ ММСП-БАНКИНГА</a:t>
            </a:r>
            <a:endParaRPr lang="en-GB" dirty="0"/>
          </a:p>
        </p:txBody>
      </p:sp>
      <p:sp>
        <p:nvSpPr>
          <p:cNvPr id="5" name="Left-Right Arrow 4"/>
          <p:cNvSpPr/>
          <p:nvPr/>
        </p:nvSpPr>
        <p:spPr>
          <a:xfrm>
            <a:off x="1403648" y="2924944"/>
            <a:ext cx="6480175" cy="72072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Размер бизнеса</a:t>
            </a:r>
            <a:endParaRPr lang="en-GB" dirty="0"/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7884368" y="2978150"/>
            <a:ext cx="12215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alibri" pitchFamily="34" charset="0"/>
              </a:rPr>
              <a:t>Средние предприятия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179512" y="2997200"/>
            <a:ext cx="12238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Calibri" pitchFamily="34" charset="0"/>
              </a:rPr>
              <a:t>Микро-предприятия</a:t>
            </a:r>
            <a:endParaRPr lang="en-GB" sz="1400" dirty="0">
              <a:latin typeface="Calibri" pitchFamily="34" charset="0"/>
            </a:endParaRPr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2411413" y="2060848"/>
            <a:ext cx="15125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Calibri" pitchFamily="34" charset="0"/>
              </a:rPr>
              <a:t>Клиенты-предприниматели</a:t>
            </a:r>
            <a:r>
              <a:rPr lang="en-GB" sz="1200" dirty="0" smtClean="0">
                <a:latin typeface="Calibri" pitchFamily="34" charset="0"/>
              </a:rPr>
              <a:t> (</a:t>
            </a:r>
            <a:r>
              <a:rPr lang="ru-RU" sz="1200" dirty="0" smtClean="0">
                <a:latin typeface="Calibri" pitchFamily="34" charset="0"/>
              </a:rPr>
              <a:t>малые</a:t>
            </a:r>
            <a:r>
              <a:rPr lang="en-GB" sz="1200" dirty="0" smtClean="0">
                <a:latin typeface="Calibri" pitchFamily="34" charset="0"/>
              </a:rPr>
              <a:t>)?</a:t>
            </a:r>
            <a:endParaRPr lang="en-GB" sz="1200" dirty="0">
              <a:latin typeface="Calibri" pitchFamily="34" charset="0"/>
            </a:endParaRPr>
          </a:p>
        </p:txBody>
      </p:sp>
      <p:sp>
        <p:nvSpPr>
          <p:cNvPr id="22534" name="TextBox 8"/>
          <p:cNvSpPr txBox="1">
            <a:spLocks noChangeArrowheads="1"/>
          </p:cNvSpPr>
          <p:nvPr/>
        </p:nvSpPr>
        <p:spPr bwMode="auto">
          <a:xfrm>
            <a:off x="3923928" y="2060848"/>
            <a:ext cx="18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Calibri" pitchFamily="34" charset="0"/>
              </a:rPr>
              <a:t>Коммерческие компании</a:t>
            </a:r>
            <a:r>
              <a:rPr lang="en-GB" sz="1200" dirty="0" smtClean="0">
                <a:latin typeface="Calibri" pitchFamily="34" charset="0"/>
              </a:rPr>
              <a:t> (</a:t>
            </a:r>
            <a:r>
              <a:rPr lang="ru-RU" sz="1200" dirty="0" smtClean="0">
                <a:latin typeface="Calibri" pitchFamily="34" charset="0"/>
              </a:rPr>
              <a:t>средние</a:t>
            </a:r>
            <a:r>
              <a:rPr lang="en-GB" sz="1200" dirty="0" smtClean="0">
                <a:latin typeface="Calibri" pitchFamily="34" charset="0"/>
              </a:rPr>
              <a:t>)?</a:t>
            </a:r>
            <a:endParaRPr lang="en-GB" sz="1200" dirty="0">
              <a:latin typeface="Calibri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555875" y="2727325"/>
            <a:ext cx="1584077" cy="4763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563888" y="2564904"/>
            <a:ext cx="2232248" cy="0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2411413" y="1935163"/>
            <a:ext cx="4537075" cy="936625"/>
          </a:xfrm>
          <a:prstGeom prst="round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Rectangular Callout 20"/>
          <p:cNvSpPr>
            <a:spLocks noChangeArrowheads="1"/>
          </p:cNvSpPr>
          <p:nvPr/>
        </p:nvSpPr>
        <p:spPr bwMode="auto">
          <a:xfrm>
            <a:off x="107504" y="1740069"/>
            <a:ext cx="2016224" cy="1015663"/>
          </a:xfrm>
          <a:prstGeom prst="wedgeRectCallout">
            <a:avLst>
              <a:gd name="adj1" fmla="val 63387"/>
              <a:gd name="adj2" fmla="val 21634"/>
            </a:avLst>
          </a:prstGeom>
          <a:solidFill>
            <a:srgbClr val="FFFFCC"/>
          </a:solidFill>
          <a:ln w="25400" algn="ctr">
            <a:solidFill>
              <a:srgbClr val="385D8A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200" dirty="0" smtClean="0">
                <a:solidFill>
                  <a:srgbClr val="1C4284"/>
                </a:solidFill>
                <a:latin typeface="Calibri" pitchFamily="34" charset="0"/>
              </a:rPr>
              <a:t>Деления ММСП на один или два клиентских сегмента недостаточно. Необходимо</a:t>
            </a:r>
            <a:r>
              <a:rPr lang="en-GB" sz="1200" dirty="0" smtClean="0">
                <a:solidFill>
                  <a:srgbClr val="1C4284"/>
                </a:solidFill>
                <a:latin typeface="Calibri" pitchFamily="34" charset="0"/>
              </a:rPr>
              <a:t>,</a:t>
            </a:r>
            <a:r>
              <a:rPr lang="ru-RU" sz="1200" dirty="0" smtClean="0">
                <a:solidFill>
                  <a:srgbClr val="1C4284"/>
                </a:solidFill>
                <a:latin typeface="Calibri" pitchFamily="34" charset="0"/>
              </a:rPr>
              <a:t> как минимум, три, а лучше более</a:t>
            </a:r>
            <a:r>
              <a:rPr lang="en-GB" sz="1200" dirty="0" smtClean="0">
                <a:solidFill>
                  <a:srgbClr val="1C4284"/>
                </a:solidFill>
                <a:latin typeface="Calibri" pitchFamily="34" charset="0"/>
              </a:rPr>
              <a:t>.</a:t>
            </a:r>
            <a:endParaRPr lang="en-GB" sz="1200" dirty="0">
              <a:solidFill>
                <a:srgbClr val="1C4284"/>
              </a:solidFill>
              <a:latin typeface="Calibri" pitchFamily="34" charset="0"/>
            </a:endParaRPr>
          </a:p>
        </p:txBody>
      </p:sp>
      <p:sp>
        <p:nvSpPr>
          <p:cNvPr id="22" name="Rectangular Callout 21"/>
          <p:cNvSpPr/>
          <p:nvPr/>
        </p:nvSpPr>
        <p:spPr>
          <a:xfrm>
            <a:off x="6372225" y="4118939"/>
            <a:ext cx="2520950" cy="1015663"/>
          </a:xfrm>
          <a:prstGeom prst="wedgeRectCallout">
            <a:avLst>
              <a:gd name="adj1" fmla="val 32164"/>
              <a:gd name="adj2" fmla="val -107196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1C4284"/>
                </a:solidFill>
              </a:rPr>
              <a:t>Подход в определении рейтинга основывается на оценке достоверной финансовой информации о клиенте и детальном анализе сектора</a:t>
            </a:r>
            <a:r>
              <a:rPr lang="en-GB" sz="1200" dirty="0" smtClean="0">
                <a:solidFill>
                  <a:srgbClr val="1C4284"/>
                </a:solidFill>
              </a:rPr>
              <a:t>.</a:t>
            </a:r>
            <a:endParaRPr lang="en-GB" sz="1200" dirty="0">
              <a:solidFill>
                <a:srgbClr val="1C4284"/>
              </a:solidFill>
            </a:endParaRPr>
          </a:p>
        </p:txBody>
      </p:sp>
      <p:sp>
        <p:nvSpPr>
          <p:cNvPr id="23" name="Rectangular Callout 22"/>
          <p:cNvSpPr/>
          <p:nvPr/>
        </p:nvSpPr>
        <p:spPr>
          <a:xfrm>
            <a:off x="395288" y="4118938"/>
            <a:ext cx="2520950" cy="1015663"/>
          </a:xfrm>
          <a:prstGeom prst="wedgeRectCallout">
            <a:avLst>
              <a:gd name="adj1" fmla="val -33998"/>
              <a:gd name="adj2" fmla="val -107714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1C4284"/>
                </a:solidFill>
              </a:rPr>
              <a:t>Стратегия основывается на использовании детализированной персональной кредитной истории клиентов и их демографических показателях</a:t>
            </a:r>
            <a:r>
              <a:rPr lang="en-GB" sz="1200" dirty="0" smtClean="0">
                <a:solidFill>
                  <a:srgbClr val="1C4284"/>
                </a:solidFill>
              </a:rPr>
              <a:t>.</a:t>
            </a:r>
            <a:endParaRPr lang="en-GB" sz="1200" dirty="0">
              <a:solidFill>
                <a:srgbClr val="1C4284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>
            <a:off x="3206750" y="4118938"/>
            <a:ext cx="2878138" cy="1015663"/>
          </a:xfrm>
          <a:prstGeom prst="wedgeRectCallout">
            <a:avLst>
              <a:gd name="adj1" fmla="val 4839"/>
              <a:gd name="adj2" fmla="val -104717"/>
            </a:avLst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srgbClr val="1C4284"/>
                </a:solidFill>
              </a:rPr>
              <a:t>Оценка ММСП требует одновременного учета маркетинговых характеристик и уровня риска, зависящих от характера клиентского сегмента  и доступности данных</a:t>
            </a:r>
            <a:r>
              <a:rPr lang="en-GB" sz="1200" dirty="0" smtClean="0">
                <a:solidFill>
                  <a:srgbClr val="1C4284"/>
                </a:solidFill>
              </a:rPr>
              <a:t>.</a:t>
            </a:r>
            <a:endParaRPr lang="en-GB" sz="1200" dirty="0">
              <a:solidFill>
                <a:srgbClr val="1C4284"/>
              </a:solidFill>
            </a:endParaRPr>
          </a:p>
        </p:txBody>
      </p:sp>
      <p:sp>
        <p:nvSpPr>
          <p:cNvPr id="22542" name="Rectangle 24"/>
          <p:cNvSpPr>
            <a:spLocks noChangeArrowheads="1"/>
          </p:cNvSpPr>
          <p:nvPr/>
        </p:nvSpPr>
        <p:spPr bwMode="auto">
          <a:xfrm>
            <a:off x="0" y="5445224"/>
            <a:ext cx="9144000" cy="1296144"/>
          </a:xfrm>
          <a:prstGeom prst="rect">
            <a:avLst/>
          </a:prstGeom>
          <a:solidFill>
            <a:srgbClr val="C0C0C0"/>
          </a:solidFill>
          <a:ln w="9525">
            <a:solidFill>
              <a:srgbClr val="C0C0C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ru-RU" sz="2800" b="1" dirty="0" smtClean="0">
                <a:solidFill>
                  <a:schemeClr val="bg1"/>
                </a:solidFill>
                <a:latin typeface="Calibri" pitchFamily="34" charset="0"/>
              </a:rPr>
              <a:t>Необходимо </a:t>
            </a:r>
            <a:r>
              <a:rPr lang="ru-RU" sz="2800" b="1" dirty="0" smtClean="0">
                <a:solidFill>
                  <a:srgbClr val="061837"/>
                </a:solidFill>
                <a:latin typeface="Calibri" pitchFamily="34" charset="0"/>
              </a:rPr>
              <a:t>адаптировать</a:t>
            </a:r>
            <a:r>
              <a:rPr lang="ru-RU" sz="2800" b="1" dirty="0" smtClean="0">
                <a:solidFill>
                  <a:schemeClr val="bg1"/>
                </a:solidFill>
                <a:latin typeface="Calibri" pitchFamily="34" charset="0"/>
              </a:rPr>
              <a:t> маркетинговую и кредитную стратегии </a:t>
            </a:r>
            <a:r>
              <a:rPr lang="ru-RU" sz="2800" b="1" dirty="0" smtClean="0">
                <a:solidFill>
                  <a:srgbClr val="061837"/>
                </a:solidFill>
                <a:latin typeface="Calibri" pitchFamily="34" charset="0"/>
              </a:rPr>
              <a:t>с учетом специфики </a:t>
            </a:r>
            <a:r>
              <a:rPr lang="ru-RU" sz="2800" b="1" dirty="0" smtClean="0">
                <a:solidFill>
                  <a:schemeClr val="bg1"/>
                </a:solidFill>
                <a:latin typeface="Calibri" pitchFamily="34" charset="0"/>
              </a:rPr>
              <a:t>клиентских сегментов</a:t>
            </a:r>
            <a:endParaRPr lang="en-GB" sz="28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5580112" y="2060848"/>
            <a:ext cx="12961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200" dirty="0" smtClean="0">
                <a:latin typeface="Calibri" pitchFamily="34" charset="0"/>
              </a:rPr>
              <a:t>Промышленные предприятия</a:t>
            </a:r>
            <a:r>
              <a:rPr lang="en-GB" sz="1200" dirty="0" smtClean="0">
                <a:latin typeface="Calibri" pitchFamily="34" charset="0"/>
              </a:rPr>
              <a:t> (</a:t>
            </a:r>
            <a:r>
              <a:rPr lang="ru-RU" sz="1200" dirty="0" smtClean="0">
                <a:latin typeface="Calibri" pitchFamily="34" charset="0"/>
              </a:rPr>
              <a:t>крупные</a:t>
            </a:r>
            <a:r>
              <a:rPr lang="en-GB" sz="1200" dirty="0" smtClean="0">
                <a:latin typeface="Calibri" pitchFamily="34" charset="0"/>
              </a:rPr>
              <a:t>)?</a:t>
            </a:r>
            <a:endParaRPr lang="en-GB" sz="1200" dirty="0">
              <a:latin typeface="Calibri" pitchFamily="34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5364448" y="2727325"/>
            <a:ext cx="1368140" cy="4763"/>
          </a:xfrm>
          <a:prstGeom prst="straightConnector1">
            <a:avLst/>
          </a:prstGeom>
          <a:ln w="254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083800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ПРОМЫШЛЕННЫЙ СЕКТОР И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ru-RU" sz="4000" dirty="0" smtClean="0"/>
              <a:t>РЫНОЧНЫЕ ВОЗМОЖНОСТИ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845024"/>
          </a:xfrm>
        </p:spPr>
        <p:txBody>
          <a:bodyPr>
            <a:normAutofit lnSpcReduction="10000"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"/>
            </a:pPr>
            <a:r>
              <a:rPr lang="ru-RU" sz="2000" dirty="0" smtClean="0"/>
              <a:t>Сектор должен иметь, КАК МИНИМУМ, одну из следующих характеристик</a:t>
            </a:r>
            <a:r>
              <a:rPr lang="en-GB" sz="2000" dirty="0" smtClean="0"/>
              <a:t>:</a:t>
            </a:r>
            <a:endParaRPr lang="en-GB" sz="2000" dirty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ð"/>
            </a:pPr>
            <a:r>
              <a:rPr lang="ru-RU" sz="1800" dirty="0" smtClean="0"/>
              <a:t>Долгосрочные перспективы роста – выше среднего</a:t>
            </a:r>
            <a:endParaRPr lang="en-GB" sz="1800" dirty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ð"/>
            </a:pPr>
            <a:r>
              <a:rPr lang="ru-RU" sz="1800" dirty="0" smtClean="0"/>
              <a:t>Высокие показатели прибыльности</a:t>
            </a:r>
            <a:endParaRPr lang="en-GB" sz="1800" dirty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ð"/>
            </a:pPr>
            <a:r>
              <a:rPr lang="ru-RU" sz="1800" dirty="0" smtClean="0"/>
              <a:t>Существенный размер бизнеса</a:t>
            </a:r>
            <a:endParaRPr lang="en-GB" sz="1800" dirty="0"/>
          </a:p>
          <a:p>
            <a:pPr marL="742950" lvl="2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ð"/>
            </a:pPr>
            <a:r>
              <a:rPr lang="ru-RU" sz="1800" dirty="0" smtClean="0"/>
              <a:t>Низкие барьеры вхождения</a:t>
            </a:r>
            <a:r>
              <a:rPr lang="en-GB" sz="1800" dirty="0" smtClean="0"/>
              <a:t>/ </a:t>
            </a:r>
            <a:r>
              <a:rPr lang="ru-RU" sz="1800" dirty="0" smtClean="0"/>
              <a:t>хорошие рыночные перспективы для банка</a:t>
            </a:r>
            <a:endParaRPr lang="en-GB" sz="18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GB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7071"/>
          </a:xfrm>
        </p:spPr>
        <p:txBody>
          <a:bodyPr>
            <a:noAutofit/>
          </a:bodyPr>
          <a:lstStyle/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"/>
            </a:pPr>
            <a:r>
              <a:rPr lang="ru-RU" sz="2000" dirty="0" smtClean="0"/>
              <a:t>Хорошая стратегия сегментации должна учитывать влияние «кластеров» экономики, что позволяет оценить перспективы существенно лучше, чем усредненные финансовые показатели</a:t>
            </a:r>
            <a:endParaRPr lang="en-GB" sz="2000" dirty="0" smtClean="0"/>
          </a:p>
          <a:p>
            <a:pPr marL="342900" lvl="1" indent="-342900"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"/>
            </a:pPr>
            <a:r>
              <a:rPr lang="ru-RU" sz="2000" dirty="0" smtClean="0"/>
              <a:t>Это синтез науки и искусства </a:t>
            </a:r>
            <a:r>
              <a:rPr lang="en-GB" sz="2000" dirty="0" smtClean="0"/>
              <a:t>– </a:t>
            </a:r>
            <a:r>
              <a:rPr lang="ru-RU" sz="2000" dirty="0" smtClean="0"/>
              <a:t>мы можем предоставить вам информацию, но вы также должны использовать вашу банковскую интуицию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xmlns="" val="404089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291" y="1629320"/>
            <a:ext cx="8446197" cy="40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 smtClean="0"/>
              <a:t>РИСКИ ПРОМЫШЛЕННОГО СЕКТОРА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&amp; </a:t>
            </a:r>
            <a:r>
              <a:rPr lang="ru-RU" sz="4000" dirty="0" smtClean="0"/>
              <a:t>АНАЛИЗ ЧУВСТВИТЕЛЬНОСТИ</a:t>
            </a:r>
            <a:endParaRPr lang="en-GB" sz="4000" dirty="0"/>
          </a:p>
        </p:txBody>
      </p:sp>
      <p:sp>
        <p:nvSpPr>
          <p:cNvPr id="5" name="Rectangular Callout 4"/>
          <p:cNvSpPr/>
          <p:nvPr/>
        </p:nvSpPr>
        <p:spPr>
          <a:xfrm>
            <a:off x="1331640" y="5611016"/>
            <a:ext cx="7128792" cy="954107"/>
          </a:xfrm>
          <a:prstGeom prst="wedgeRectCallout">
            <a:avLst>
              <a:gd name="adj1" fmla="val -28079"/>
              <a:gd name="adj2" fmla="val -598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>
                <a:solidFill>
                  <a:schemeClr val="accent1"/>
                </a:solidFill>
              </a:rPr>
              <a:t>Пример «</a:t>
            </a:r>
            <a:r>
              <a:rPr lang="ru-RU" sz="1400" dirty="0" err="1" smtClean="0">
                <a:solidFill>
                  <a:schemeClr val="accent1"/>
                </a:solidFill>
              </a:rPr>
              <a:t>скриншота</a:t>
            </a:r>
            <a:r>
              <a:rPr lang="ru-RU" sz="1400" dirty="0" smtClean="0">
                <a:solidFill>
                  <a:schemeClr val="accent1"/>
                </a:solidFill>
              </a:rPr>
              <a:t>» модели</a:t>
            </a:r>
            <a:r>
              <a:rPr lang="en-US" sz="1400" dirty="0" smtClean="0">
                <a:solidFill>
                  <a:schemeClr val="accent1"/>
                </a:solidFill>
              </a:rPr>
              <a:t> </a:t>
            </a:r>
            <a:r>
              <a:rPr lang="ru-RU" sz="1400" dirty="0" smtClean="0">
                <a:solidFill>
                  <a:schemeClr val="accent1"/>
                </a:solidFill>
              </a:rPr>
              <a:t>экспертных кредитных оценок ММСП, используемой </a:t>
            </a:r>
            <a:r>
              <a:rPr lang="en-US" sz="1400" dirty="0" smtClean="0">
                <a:solidFill>
                  <a:schemeClr val="accent1"/>
                </a:solidFill>
              </a:rPr>
              <a:t>GBRW.</a:t>
            </a:r>
            <a:endParaRPr lang="ru-RU" sz="1400" dirty="0" smtClean="0">
              <a:solidFill>
                <a:schemeClr val="accent1"/>
              </a:solidFill>
            </a:endParaRPr>
          </a:p>
          <a:p>
            <a:pPr algn="ctr"/>
            <a:r>
              <a:rPr lang="ru-RU" sz="1400" dirty="0" smtClean="0">
                <a:solidFill>
                  <a:schemeClr val="accent1"/>
                </a:solidFill>
              </a:rPr>
              <a:t>Анализ промышленного сектора очень важен для оценки кредитоспособности и подкрепляет финансовый и нефинансовый анализ клиента, а также поддерживается </a:t>
            </a:r>
            <a:r>
              <a:rPr lang="en-US" sz="1400" dirty="0" smtClean="0">
                <a:solidFill>
                  <a:schemeClr val="accent1"/>
                </a:solidFill>
              </a:rPr>
              <a:t>RAROC </a:t>
            </a:r>
            <a:r>
              <a:rPr lang="ru-RU" sz="1400" dirty="0" smtClean="0">
                <a:solidFill>
                  <a:schemeClr val="accent1"/>
                </a:solidFill>
              </a:rPr>
              <a:t>расчетами</a:t>
            </a:r>
            <a:r>
              <a:rPr lang="en-US" sz="1400" dirty="0" smtClean="0">
                <a:solidFill>
                  <a:schemeClr val="accent1"/>
                </a:solidFill>
              </a:rPr>
              <a:t>.</a:t>
            </a:r>
            <a:endParaRPr lang="en-GB" sz="1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27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КАКИЕ ЕЩЕ КРИТЕРИИ МЫ МОЖЕМ ИСПОЛЬЗОВАТЬ ДЛЯ СЕГМЕНТИРОВАНИЯ ММСП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5" name="Oval 4"/>
          <p:cNvSpPr/>
          <p:nvPr/>
        </p:nvSpPr>
        <p:spPr>
          <a:xfrm>
            <a:off x="6372200" y="5373216"/>
            <a:ext cx="1901634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ОБЪЕМ ВЫРУЧКИ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7" name="Oval 6"/>
          <p:cNvSpPr/>
          <p:nvPr/>
        </p:nvSpPr>
        <p:spPr>
          <a:xfrm>
            <a:off x="2555776" y="2204864"/>
            <a:ext cx="2664296" cy="432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МЕСТОНАХОЖДЕНИЕ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8" name="Oval 7"/>
          <p:cNvSpPr/>
          <p:nvPr/>
        </p:nvSpPr>
        <p:spPr>
          <a:xfrm>
            <a:off x="323528" y="4725144"/>
            <a:ext cx="1986797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КОЛИЧЕСТВО РАБОТНИКОВ?</a:t>
            </a:r>
            <a:endParaRPr lang="en-GB" sz="1400" dirty="0"/>
          </a:p>
        </p:txBody>
      </p:sp>
      <p:sp>
        <p:nvSpPr>
          <p:cNvPr id="9" name="Oval 8"/>
          <p:cNvSpPr/>
          <p:nvPr/>
        </p:nvSpPr>
        <p:spPr>
          <a:xfrm>
            <a:off x="2051720" y="5589240"/>
            <a:ext cx="2320771" cy="432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РЕНТАБЕЛЬНОСТЬ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2" name="Oval 11"/>
          <p:cNvSpPr/>
          <p:nvPr/>
        </p:nvSpPr>
        <p:spPr>
          <a:xfrm>
            <a:off x="251520" y="2924944"/>
            <a:ext cx="2376264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СРОК ДЕЯТЕЛЬНОСТИ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3" name="Oval 12"/>
          <p:cNvSpPr/>
          <p:nvPr/>
        </p:nvSpPr>
        <p:spPr>
          <a:xfrm>
            <a:off x="2051720" y="4005064"/>
            <a:ext cx="1666152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ОТНОШЕНИЕ К БАНКУ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4" name="Oval 13"/>
          <p:cNvSpPr/>
          <p:nvPr/>
        </p:nvSpPr>
        <p:spPr>
          <a:xfrm>
            <a:off x="6948264" y="2060848"/>
            <a:ext cx="1948021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ЮРИДИЧЕСКИЙ СТАТУС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5" name="Oval 14"/>
          <p:cNvSpPr/>
          <p:nvPr/>
        </p:nvSpPr>
        <p:spPr>
          <a:xfrm>
            <a:off x="3995936" y="4437112"/>
            <a:ext cx="2376264" cy="10387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МЕСТО В ПРОИЗВОДСТВЕННОЙ ЦЕПОЧКЕ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6" name="Oval 15"/>
          <p:cNvSpPr/>
          <p:nvPr/>
        </p:nvSpPr>
        <p:spPr>
          <a:xfrm>
            <a:off x="4716016" y="1700808"/>
            <a:ext cx="2376264" cy="43279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ПРОФИЛЬ РИСКА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7" name="Oval 16"/>
          <p:cNvSpPr/>
          <p:nvPr/>
        </p:nvSpPr>
        <p:spPr>
          <a:xfrm>
            <a:off x="6804248" y="4221088"/>
            <a:ext cx="2189358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ВИД ДЕЯТЕЛЬНОСТИ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8" name="Oval 17"/>
          <p:cNvSpPr/>
          <p:nvPr/>
        </p:nvSpPr>
        <p:spPr>
          <a:xfrm>
            <a:off x="6084168" y="3140968"/>
            <a:ext cx="2736960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ПОТРЕБНОСТИ В ПРОДУКТАХ/УСЛУГАХ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19" name="Oval 18"/>
          <p:cNvSpPr/>
          <p:nvPr/>
        </p:nvSpPr>
        <p:spPr>
          <a:xfrm>
            <a:off x="4716016" y="6021288"/>
            <a:ext cx="1759207" cy="43279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ДРУГОЕ</a:t>
            </a:r>
            <a:r>
              <a:rPr lang="en-GB" sz="1400" dirty="0" smtClean="0"/>
              <a:t>…</a:t>
            </a:r>
            <a:endParaRPr lang="en-GB" sz="1400" dirty="0"/>
          </a:p>
        </p:txBody>
      </p:sp>
      <p:sp>
        <p:nvSpPr>
          <p:cNvPr id="20" name="Oval 19"/>
          <p:cNvSpPr/>
          <p:nvPr/>
        </p:nvSpPr>
        <p:spPr>
          <a:xfrm>
            <a:off x="467544" y="1628800"/>
            <a:ext cx="1986797" cy="73574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ЦЕННОСТИ И УСТАНОВКИ</a:t>
            </a:r>
            <a:r>
              <a:rPr lang="en-GB" sz="1400" dirty="0" smtClean="0"/>
              <a:t>?</a:t>
            </a:r>
            <a:endParaRPr lang="en-GB" sz="1400" dirty="0"/>
          </a:p>
        </p:txBody>
      </p:sp>
      <p:sp>
        <p:nvSpPr>
          <p:cNvPr id="21" name="Oval 20"/>
          <p:cNvSpPr/>
          <p:nvPr/>
        </p:nvSpPr>
        <p:spPr>
          <a:xfrm>
            <a:off x="2987824" y="2852936"/>
            <a:ext cx="2880320" cy="103870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ru-RU" sz="1400" dirty="0" smtClean="0"/>
              <a:t>АКТИВНОСТЬ ИСПОЛЬЗОВАНИЯ БАНКОВСКИХ УСЛУГ</a:t>
            </a:r>
            <a:r>
              <a:rPr lang="en-GB" sz="1400" dirty="0" smtClean="0"/>
              <a:t>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xmlns="" val="6621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827583" y="1873250"/>
            <a:ext cx="2608577" cy="21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/>
          </p:cNvPicPr>
          <p:nvPr/>
        </p:nvPicPr>
        <p:blipFill rotWithShape="1">
          <a:blip r:embed="rId4" cstate="print"/>
          <a:srcRect l="786" t="7338" r="-786" b="38811"/>
          <a:stretch/>
        </p:blipFill>
        <p:spPr>
          <a:xfrm>
            <a:off x="827584" y="4329328"/>
            <a:ext cx="2592000" cy="2052000"/>
          </a:xfrm>
          <a:prstGeom prst="rect">
            <a:avLst/>
          </a:prstGeom>
        </p:spPr>
      </p:pic>
      <p:pic>
        <p:nvPicPr>
          <p:cNvPr id="3" name="Picture 2"/>
          <p:cNvPicPr>
            <a:picLocks/>
          </p:cNvPicPr>
          <p:nvPr/>
        </p:nvPicPr>
        <p:blipFill rotWithShape="1">
          <a:blip r:embed="rId5" cstate="print"/>
          <a:srcRect l="-1343" t="685" r="1343" b="36686"/>
          <a:stretch/>
        </p:blipFill>
        <p:spPr>
          <a:xfrm>
            <a:off x="6119302" y="4322762"/>
            <a:ext cx="2663704" cy="2124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print"/>
          <a:srcRect l="6788" r="14014"/>
          <a:stretch/>
        </p:blipFill>
        <p:spPr>
          <a:xfrm>
            <a:off x="3457227" y="4005064"/>
            <a:ext cx="2626941" cy="2213890"/>
          </a:xfrm>
          <a:prstGeom prst="rect">
            <a:avLst/>
          </a:prstGeom>
        </p:spPr>
      </p:pic>
      <p:pic>
        <p:nvPicPr>
          <p:cNvPr id="132098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895" t="17447" r="4567"/>
          <a:stretch/>
        </p:blipFill>
        <p:spPr bwMode="auto">
          <a:xfrm>
            <a:off x="6228183" y="1844824"/>
            <a:ext cx="2520281" cy="208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101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35375" y="1873250"/>
            <a:ext cx="2592388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2104" name="Rectangle 8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Autofit/>
          </a:bodyPr>
          <a:lstStyle/>
          <a:p>
            <a:r>
              <a:rPr lang="ru-RU" sz="2600" dirty="0" smtClean="0"/>
              <a:t>ИСПОЛЬЗОВАНИЕ ПРОФИЛЕЙ КЛИЕНТОВ ДЛЯ УПРОЩЕНИЯ СЛОЖНОЙ И РАЗНООБРАЗНОЙ ИНФОРМАЦИИ О КЛИЕНТАХ</a:t>
            </a:r>
            <a:endParaRPr lang="en-GB" sz="2600" dirty="0"/>
          </a:p>
        </p:txBody>
      </p:sp>
      <p:graphicFrame>
        <p:nvGraphicFramePr>
          <p:cNvPr id="132105" name="Group 9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827584" y="1844824"/>
          <a:ext cx="7992888" cy="4797127"/>
        </p:xfrm>
        <a:graphic>
          <a:graphicData uri="http://schemas.openxmlformats.org/drawingml/2006/table">
            <a:tbl>
              <a:tblPr/>
              <a:tblGrid>
                <a:gridCol w="2592288"/>
                <a:gridCol w="2681388"/>
                <a:gridCol w="2719212"/>
              </a:tblGrid>
              <a:tr h="21812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590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rgbClr val="C72C27"/>
                        </a:buClr>
                        <a:buFont typeface="Wingdings" panose="05000000000000000000" pitchFamily="2" charset="2"/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1pPr>
                      <a:lvl2pPr marL="37782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2pPr>
                      <a:lvl3pPr marL="854075">
                        <a:spcBef>
                          <a:spcPct val="20000"/>
                        </a:spcBef>
                        <a:defRPr>
                          <a:solidFill>
                            <a:srgbClr val="145494"/>
                          </a:solidFill>
                          <a:latin typeface="Rotis Semisans Light" pitchFamily="2" charset="0"/>
                        </a:defRPr>
                      </a:lvl3pPr>
                      <a:lvl4pPr marL="14605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1879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3368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7940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251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7084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72C27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45494"/>
                        </a:solidFill>
                        <a:effectLst/>
                        <a:latin typeface="Rotis Semisans Light" pitchFamily="2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2119" name="Text Box 23"/>
          <p:cNvSpPr txBox="1">
            <a:spLocks noChangeArrowheads="1"/>
          </p:cNvSpPr>
          <p:nvPr/>
        </p:nvSpPr>
        <p:spPr bwMode="auto">
          <a:xfrm>
            <a:off x="971600" y="3140968"/>
            <a:ext cx="2305050" cy="830997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1: </a:t>
            </a:r>
            <a:r>
              <a:rPr lang="ru-RU" sz="1200" b="1" dirty="0" smtClean="0">
                <a:latin typeface="Arial" panose="020B0604020202020204" pitchFamily="34" charset="0"/>
              </a:rPr>
              <a:t>Трудолюбивые и активные владельцы личного домашнего хозяйства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2120" name="Text Box 24"/>
          <p:cNvSpPr txBox="1">
            <a:spLocks noChangeArrowheads="1"/>
          </p:cNvSpPr>
          <p:nvPr/>
        </p:nvSpPr>
        <p:spPr bwMode="auto">
          <a:xfrm>
            <a:off x="3634135" y="3279775"/>
            <a:ext cx="2449512" cy="6463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2: </a:t>
            </a:r>
            <a:r>
              <a:rPr lang="ru-RU" sz="1200" b="1" dirty="0" smtClean="0">
                <a:latin typeface="Arial" panose="020B0604020202020204" pitchFamily="34" charset="0"/>
              </a:rPr>
              <a:t>Амбициозные предприниматели с невысоким уровнем дохода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2121" name="Text Box 25"/>
          <p:cNvSpPr txBox="1">
            <a:spLocks noChangeArrowheads="1"/>
          </p:cNvSpPr>
          <p:nvPr/>
        </p:nvSpPr>
        <p:spPr bwMode="auto">
          <a:xfrm>
            <a:off x="6155506" y="3279775"/>
            <a:ext cx="2520950" cy="6463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3: </a:t>
            </a:r>
            <a:r>
              <a:rPr lang="ru-RU" sz="1200" b="1" dirty="0" smtClean="0">
                <a:latin typeface="Arial" panose="020B0604020202020204" pitchFamily="34" charset="0"/>
              </a:rPr>
              <a:t>Профессиональная частная практика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2122" name="Text Box 26"/>
          <p:cNvSpPr txBox="1">
            <a:spLocks noChangeArrowheads="1"/>
          </p:cNvSpPr>
          <p:nvPr/>
        </p:nvSpPr>
        <p:spPr bwMode="auto">
          <a:xfrm>
            <a:off x="6228184" y="5949280"/>
            <a:ext cx="2519362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6: </a:t>
            </a:r>
            <a:r>
              <a:rPr lang="ru-RU" sz="1200" b="1" dirty="0" smtClean="0">
                <a:latin typeface="Arial" panose="020B0604020202020204" pitchFamily="34" charset="0"/>
              </a:rPr>
              <a:t>Зрелый бизнес, ищущий диверсификации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2123" name="Text Box 27"/>
          <p:cNvSpPr txBox="1">
            <a:spLocks noChangeArrowheads="1"/>
          </p:cNvSpPr>
          <p:nvPr/>
        </p:nvSpPr>
        <p:spPr bwMode="auto">
          <a:xfrm>
            <a:off x="3491880" y="5733256"/>
            <a:ext cx="2520950" cy="646331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5: </a:t>
            </a:r>
            <a:r>
              <a:rPr lang="ru-RU" sz="1200" b="1" dirty="0" smtClean="0">
                <a:latin typeface="Arial" panose="020B0604020202020204" pitchFamily="34" charset="0"/>
              </a:rPr>
              <a:t>Состоявшийся бизнес, ориентированный на рост</a:t>
            </a:r>
            <a:endParaRPr lang="en-GB" sz="1200" b="1" dirty="0">
              <a:latin typeface="Arial" panose="020B0604020202020204" pitchFamily="34" charset="0"/>
            </a:endParaRPr>
          </a:p>
        </p:txBody>
      </p:sp>
      <p:sp>
        <p:nvSpPr>
          <p:cNvPr id="132124" name="Text Box 28"/>
          <p:cNvSpPr txBox="1">
            <a:spLocks noChangeArrowheads="1"/>
          </p:cNvSpPr>
          <p:nvPr/>
        </p:nvSpPr>
        <p:spPr bwMode="auto">
          <a:xfrm>
            <a:off x="899592" y="5949280"/>
            <a:ext cx="2520950" cy="461665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200" b="1" dirty="0" err="1" smtClean="0">
                <a:latin typeface="Arial" panose="020B0604020202020204" pitchFamily="34" charset="0"/>
              </a:rPr>
              <a:t>Подсегмент</a:t>
            </a:r>
            <a:r>
              <a:rPr lang="en-GB" sz="1200" b="1" dirty="0" smtClean="0">
                <a:latin typeface="Arial" panose="020B0604020202020204" pitchFamily="34" charset="0"/>
              </a:rPr>
              <a:t> </a:t>
            </a:r>
            <a:r>
              <a:rPr lang="en-GB" sz="1200" b="1" dirty="0">
                <a:latin typeface="Arial" panose="020B0604020202020204" pitchFamily="34" charset="0"/>
              </a:rPr>
              <a:t>4: </a:t>
            </a:r>
            <a:r>
              <a:rPr lang="ru-RU" sz="1200" b="1" dirty="0" err="1" smtClean="0">
                <a:latin typeface="Arial" panose="020B0604020202020204" pitchFamily="34" charset="0"/>
              </a:rPr>
              <a:t>Инноваторы</a:t>
            </a:r>
            <a:r>
              <a:rPr lang="ru-RU" sz="1200" b="1" dirty="0" smtClean="0">
                <a:latin typeface="Arial" panose="020B0604020202020204" pitchFamily="34" charset="0"/>
              </a:rPr>
              <a:t> с небольшим капиталом</a:t>
            </a:r>
            <a:endParaRPr lang="en-GB" sz="12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6757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556792"/>
            <a:ext cx="2592388" cy="206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5171" name="Rectangle 3"/>
          <p:cNvSpPr>
            <a:spLocks noGrp="1" noChangeArrowheads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ru-RU" sz="2600" dirty="0" smtClean="0"/>
              <a:t>ПРИМЕР ОПРЕДЕЛЕНИЯ ПРОФИЛЯ</a:t>
            </a:r>
            <a:r>
              <a:rPr lang="en-GB" sz="2600" dirty="0" smtClean="0"/>
              <a:t>: </a:t>
            </a:r>
            <a:r>
              <a:rPr lang="ru-RU" sz="2600" dirty="0" smtClean="0"/>
              <a:t>АМБИЦИОЗНЫЕ ПРЕДПРИНИМАТЕЛИ С НЕВЫСОКИМ</a:t>
            </a:r>
            <a:r>
              <a:rPr lang="en-US" sz="2600" dirty="0" smtClean="0"/>
              <a:t/>
            </a:r>
            <a:br>
              <a:rPr lang="en-US" sz="2600" dirty="0" smtClean="0"/>
            </a:br>
            <a:r>
              <a:rPr lang="ru-RU" sz="2600" dirty="0" smtClean="0"/>
              <a:t>УРОВНЕМ ДОХОДА</a:t>
            </a:r>
            <a:endParaRPr lang="en-GB" sz="2600" dirty="0"/>
          </a:p>
        </p:txBody>
      </p:sp>
      <p:sp>
        <p:nvSpPr>
          <p:cNvPr id="135172" name="AutoShape 4"/>
          <p:cNvSpPr>
            <a:spLocks noChangeArrowheads="1"/>
          </p:cNvSpPr>
          <p:nvPr/>
        </p:nvSpPr>
        <p:spPr bwMode="auto">
          <a:xfrm>
            <a:off x="971600" y="1700808"/>
            <a:ext cx="4033837" cy="1728192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54000" rIns="54000"/>
          <a:lstStyle/>
          <a:p>
            <a:pPr algn="ctr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200" b="1" i="1" dirty="0" smtClean="0">
                <a:latin typeface="Arial" panose="020B0604020202020204" pitchFamily="34" charset="0"/>
              </a:rPr>
              <a:t>Характеристики</a:t>
            </a:r>
            <a:endParaRPr lang="en-GB" sz="1200" b="1" i="1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Char char="§"/>
            </a:pPr>
            <a:r>
              <a:rPr lang="en-GB" sz="1200" dirty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они</a:t>
            </a:r>
            <a:r>
              <a:rPr lang="ru-RU" sz="12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уже управляют очень небольшим бизнесом, вероятно, не имея наемных работников;</a:t>
            </a:r>
            <a:endParaRPr lang="en-GB" sz="10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в основном, получают вознаграждение за собственный труд (например, сантехники или плотники) или доход от торговли с незначительным оборотом;</a:t>
            </a:r>
            <a:endParaRPr lang="en-GB" sz="1000" dirty="0">
              <a:latin typeface="Arial" panose="020B0604020202020204" pitchFamily="34" charset="0"/>
            </a:endParaRPr>
          </a:p>
          <a:p>
            <a:pPr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Char char="§"/>
            </a:pPr>
            <a:r>
              <a:rPr lang="en-GB" sz="1000" dirty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стремятся расширить бизнес и нанять одного-двух наемных работников.</a:t>
            </a:r>
            <a:r>
              <a:rPr lang="en-GB" sz="1200" dirty="0" smtClean="0">
                <a:latin typeface="Arial" panose="020B0604020202020204" pitchFamily="34" charset="0"/>
              </a:rPr>
              <a:t> </a:t>
            </a:r>
            <a:r>
              <a:rPr lang="ru-RU" sz="1200" dirty="0" smtClean="0">
                <a:latin typeface="Arial" panose="020B0604020202020204" pitchFamily="34" charset="0"/>
              </a:rPr>
              <a:t> </a:t>
            </a:r>
            <a:endParaRPr lang="en-GB" sz="1200" dirty="0">
              <a:latin typeface="Arial" panose="020B0604020202020204" pitchFamily="34" charset="0"/>
            </a:endParaRPr>
          </a:p>
        </p:txBody>
      </p:sp>
      <p:sp>
        <p:nvSpPr>
          <p:cNvPr id="135173" name="AutoShape 5"/>
          <p:cNvSpPr>
            <a:spLocks noChangeArrowheads="1"/>
          </p:cNvSpPr>
          <p:nvPr/>
        </p:nvSpPr>
        <p:spPr bwMode="auto">
          <a:xfrm>
            <a:off x="5292080" y="3789040"/>
            <a:ext cx="3671888" cy="2664296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54000" rIns="54000"/>
          <a:lstStyle/>
          <a:p>
            <a:pPr algn="ctr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200" b="1" i="1" dirty="0" smtClean="0">
                <a:latin typeface="Arial" panose="020B0604020202020204" pitchFamily="34" charset="0"/>
              </a:rPr>
              <a:t>Бизнес-кейс</a:t>
            </a:r>
            <a:endParaRPr lang="en-GB" sz="1200" b="1" i="1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000" dirty="0" smtClean="0">
                <a:latin typeface="Arial" panose="020B0604020202020204" pitchFamily="34" charset="0"/>
              </a:rPr>
              <a:t>Петр - сантехник, работающий у подрядчика, но он уверен, что уже достаточно квалифицирован, чтобы открыть свое собственное дело.</a:t>
            </a:r>
            <a:r>
              <a:rPr lang="en-GB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Он надеется получить работу, выполняя основные виды сантехнического ремонта в домах и офисах, а, возможно даже, выиграв контракт на обслуживание жилого комплекса. Он накопил небольшие сбережения, но имеет и семейные обязательства и не может рисковать, инвестируя все средства в бизнес.</a:t>
            </a:r>
            <a:r>
              <a:rPr lang="en-GB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Ему нужно купить некоторые инструменты.</a:t>
            </a:r>
            <a:r>
              <a:rPr lang="en-GB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Он также нуждается в оборотном капитале для закупки запаса сантехнических деталей и материалов, которые недешевы. И он хочет быть уверенным, что сможет ежемесячно выплачивать зарплату своим работникам.</a:t>
            </a:r>
            <a:endParaRPr lang="en-GB" sz="1000" dirty="0">
              <a:latin typeface="Arial" panose="020B0604020202020204" pitchFamily="34" charset="0"/>
            </a:endParaRPr>
          </a:p>
        </p:txBody>
      </p:sp>
      <p:sp>
        <p:nvSpPr>
          <p:cNvPr id="135174" name="AutoShape 6"/>
          <p:cNvSpPr>
            <a:spLocks noChangeArrowheads="1"/>
          </p:cNvSpPr>
          <p:nvPr/>
        </p:nvSpPr>
        <p:spPr bwMode="auto">
          <a:xfrm>
            <a:off x="971600" y="3645024"/>
            <a:ext cx="4033837" cy="2592288"/>
          </a:xfrm>
          <a:prstGeom prst="roundRect">
            <a:avLst>
              <a:gd name="adj" fmla="val 16667"/>
            </a:avLst>
          </a:prstGeom>
          <a:ln/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54000" rIns="54000"/>
          <a:lstStyle/>
          <a:p>
            <a:pPr algn="ctr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200" b="1" i="1" dirty="0" smtClean="0">
                <a:latin typeface="Arial" panose="020B0604020202020204" pitchFamily="34" charset="0"/>
              </a:rPr>
              <a:t>Возможности</a:t>
            </a:r>
            <a:r>
              <a:rPr lang="en-GB" sz="1200" b="1" i="1" dirty="0" smtClean="0">
                <a:latin typeface="Arial" panose="020B0604020202020204" pitchFamily="34" charset="0"/>
              </a:rPr>
              <a:t> </a:t>
            </a:r>
            <a:r>
              <a:rPr lang="en-GB" sz="1200" b="1" i="1" dirty="0">
                <a:latin typeface="Arial" panose="020B0604020202020204" pitchFamily="34" charset="0"/>
              </a:rPr>
              <a:t>/ </a:t>
            </a:r>
            <a:r>
              <a:rPr lang="ru-RU" sz="1200" b="1" i="1" dirty="0" smtClean="0">
                <a:latin typeface="Arial" panose="020B0604020202020204" pitchFamily="34" charset="0"/>
              </a:rPr>
              <a:t>Потребности</a:t>
            </a:r>
            <a:endParaRPr lang="en-GB" sz="1200" b="1" i="1" dirty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000" dirty="0" smtClean="0">
                <a:latin typeface="Arial" panose="020B0604020202020204" pitchFamily="34" charset="0"/>
              </a:rPr>
              <a:t>Обслуживанием клиентов этого сегмента могли бы лучше всего заниматься </a:t>
            </a:r>
            <a:r>
              <a:rPr lang="ru-RU" sz="1000" dirty="0" err="1" smtClean="0">
                <a:latin typeface="Arial" panose="020B0604020202020204" pitchFamily="34" charset="0"/>
              </a:rPr>
              <a:t>микрофинансовые</a:t>
            </a:r>
            <a:r>
              <a:rPr lang="ru-RU" sz="1000" dirty="0" smtClean="0">
                <a:latin typeface="Arial" panose="020B0604020202020204" pitchFamily="34" charset="0"/>
              </a:rPr>
              <a:t> организации, государственные учреждения поддержки или коммерческие банки.</a:t>
            </a:r>
          </a:p>
          <a:p>
            <a:pPr algn="just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endParaRPr lang="ru-RU" sz="1000" dirty="0" smtClean="0">
              <a:latin typeface="Arial" panose="020B0604020202020204" pitchFamily="34" charset="0"/>
            </a:endParaRPr>
          </a:p>
          <a:p>
            <a:pPr algn="just">
              <a:spcBef>
                <a:spcPct val="20000"/>
              </a:spcBef>
              <a:buClr>
                <a:srgbClr val="C72C27"/>
              </a:buClr>
              <a:buFont typeface="Wingdings" panose="05000000000000000000" pitchFamily="2" charset="2"/>
              <a:buNone/>
            </a:pPr>
            <a:r>
              <a:rPr lang="ru-RU" sz="1000" dirty="0" smtClean="0">
                <a:latin typeface="Arial" panose="020B0604020202020204" pitchFamily="34" charset="0"/>
              </a:rPr>
              <a:t>Они уже вероятно имеют счет в банке, но еще не готовы разделять личные средства и финансы их бизнеса.</a:t>
            </a:r>
            <a:r>
              <a:rPr lang="en-GB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Они осознают необходимость в управлении финансами, но ограничены в возможности оценить свои потребности и могли бы получить выгоду от консультационных услуг.</a:t>
            </a:r>
            <a:r>
              <a:rPr lang="en-GB" sz="1000" dirty="0" smtClean="0">
                <a:latin typeface="Arial" panose="020B0604020202020204" pitchFamily="34" charset="0"/>
              </a:rPr>
              <a:t> </a:t>
            </a:r>
            <a:r>
              <a:rPr lang="ru-RU" sz="1000" dirty="0" smtClean="0">
                <a:latin typeface="Arial" panose="020B0604020202020204" pitchFamily="34" charset="0"/>
              </a:rPr>
              <a:t>Они используют отделения банков или </a:t>
            </a:r>
            <a:r>
              <a:rPr lang="ru-RU" sz="1000" dirty="0" err="1" smtClean="0">
                <a:latin typeface="Arial" panose="020B0604020202020204" pitchFamily="34" charset="0"/>
              </a:rPr>
              <a:t>микрофинансовых</a:t>
            </a:r>
            <a:r>
              <a:rPr lang="ru-RU" sz="1000" dirty="0" smtClean="0">
                <a:latin typeface="Arial" panose="020B0604020202020204" pitchFamily="34" charset="0"/>
              </a:rPr>
              <a:t> организаций, но все еще предпочитают наличные расчеты для большинства операций</a:t>
            </a:r>
            <a:r>
              <a:rPr lang="en-GB" sz="1000" dirty="0" smtClean="0">
                <a:latin typeface="Arial" panose="020B0604020202020204" pitchFamily="34" charset="0"/>
              </a:rPr>
              <a:t>. </a:t>
            </a:r>
            <a:endParaRPr lang="en-GB" sz="10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43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GBRW">
      <a:dk1>
        <a:srgbClr val="061837"/>
      </a:dk1>
      <a:lt1>
        <a:sysClr val="window" lastClr="FFFFFF"/>
      </a:lt1>
      <a:dk2>
        <a:srgbClr val="666666"/>
      </a:dk2>
      <a:lt2>
        <a:srgbClr val="D2D2D2"/>
      </a:lt2>
      <a:accent1>
        <a:srgbClr val="1C4284"/>
      </a:accent1>
      <a:accent2>
        <a:srgbClr val="061837"/>
      </a:accent2>
      <a:accent3>
        <a:srgbClr val="3D5109"/>
      </a:accent3>
      <a:accent4>
        <a:srgbClr val="9FD022"/>
      </a:accent4>
      <a:accent5>
        <a:srgbClr val="913B2D"/>
      </a:accent5>
      <a:accent6>
        <a:srgbClr val="BF9000"/>
      </a:accent6>
      <a:hlink>
        <a:srgbClr val="9FD022"/>
      </a:hlink>
      <a:folHlink>
        <a:srgbClr val="7030A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BRW">
    <a:dk1>
      <a:srgbClr val="061837"/>
    </a:dk1>
    <a:lt1>
      <a:sysClr val="window" lastClr="FFFFFF"/>
    </a:lt1>
    <a:dk2>
      <a:srgbClr val="666666"/>
    </a:dk2>
    <a:lt2>
      <a:srgbClr val="D2D2D2"/>
    </a:lt2>
    <a:accent1>
      <a:srgbClr val="1C4284"/>
    </a:accent1>
    <a:accent2>
      <a:srgbClr val="061837"/>
    </a:accent2>
    <a:accent3>
      <a:srgbClr val="3D5109"/>
    </a:accent3>
    <a:accent4>
      <a:srgbClr val="9FD022"/>
    </a:accent4>
    <a:accent5>
      <a:srgbClr val="913B2D"/>
    </a:accent5>
    <a:accent6>
      <a:srgbClr val="BF9000"/>
    </a:accent6>
    <a:hlink>
      <a:srgbClr val="9FD022"/>
    </a:hlink>
    <a:folHlink>
      <a:srgbClr val="7030A0"/>
    </a:folHlink>
  </a:clrScheme>
</a:themeOverride>
</file>

<file path=ppt/theme/themeOverride2.xml><?xml version="1.0" encoding="utf-8"?>
<a:themeOverride xmlns:a="http://schemas.openxmlformats.org/drawingml/2006/main">
  <a:clrScheme name="GBRW">
    <a:dk1>
      <a:srgbClr val="061837"/>
    </a:dk1>
    <a:lt1>
      <a:sysClr val="window" lastClr="FFFFFF"/>
    </a:lt1>
    <a:dk2>
      <a:srgbClr val="666666"/>
    </a:dk2>
    <a:lt2>
      <a:srgbClr val="D2D2D2"/>
    </a:lt2>
    <a:accent1>
      <a:srgbClr val="1C4284"/>
    </a:accent1>
    <a:accent2>
      <a:srgbClr val="061837"/>
    </a:accent2>
    <a:accent3>
      <a:srgbClr val="3D5109"/>
    </a:accent3>
    <a:accent4>
      <a:srgbClr val="9FD022"/>
    </a:accent4>
    <a:accent5>
      <a:srgbClr val="913B2D"/>
    </a:accent5>
    <a:accent6>
      <a:srgbClr val="BF9000"/>
    </a:accent6>
    <a:hlink>
      <a:srgbClr val="9FD022"/>
    </a:hlink>
    <a:folHlink>
      <a:srgbClr val="7030A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5017</TotalTime>
  <Words>891</Words>
  <Application>Microsoft Office PowerPoint</Application>
  <PresentationFormat>Экран (4:3)</PresentationFormat>
  <Paragraphs>128</Paragraphs>
  <Slides>11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Office Theme</vt:lpstr>
      <vt:lpstr>СЕГМЕНТИРОВАНИЕ РЫНКА БАНКОВСКИХ УСЛУГ ММСП</vt:lpstr>
      <vt:lpstr>БАНКОВСКОЕ ОБСЛУЖИВАНИЕ ММСП</vt:lpstr>
      <vt:lpstr>ГРАНИЦЫ СЕКТОРА ММСП</vt:lpstr>
      <vt:lpstr>ОРГАНИЗАЦИЯ ММСП-БАНКИНГА</vt:lpstr>
      <vt:lpstr>ПРОМЫШЛЕННЫЙ СЕКТОР И РЫНОЧНЫЕ ВОЗМОЖНОСТИ</vt:lpstr>
      <vt:lpstr>РИСКИ ПРОМЫШЛЕННОГО СЕКТОРА &amp; АНАЛИЗ ЧУВСТВИТЕЛЬНОСТИ</vt:lpstr>
      <vt:lpstr>КАКИЕ ЕЩЕ КРИТЕРИИ МЫ МОЖЕМ ИСПОЛЬЗОВАТЬ ДЛЯ СЕГМЕНТИРОВАНИЯ ММСП?</vt:lpstr>
      <vt:lpstr>ИСПОЛЬЗОВАНИЕ ПРОФИЛЕЙ КЛИЕНТОВ ДЛЯ УПРОЩЕНИЯ СЛОЖНОЙ И РАЗНООБРАЗНОЙ ИНФОРМАЦИИ О КЛИЕНТАХ</vt:lpstr>
      <vt:lpstr>ПРИМЕР ОПРЕДЕЛЕНИЯ ПРОФИЛЯ: АМБИЦИОЗНЫЕ ПРЕДПРИНИМАТЕЛИ С НЕВЫСОКИМ УРОВНЕМ ДОХОДА</vt:lpstr>
      <vt:lpstr>ИСПОЛЬЗОВАНИЕ «ТЕПЛОВОЙ КАРТЫ» ДЛЯ ВЫБОРА ЦЕЛЕВЫХ СЕГМЕНТОВ</vt:lpstr>
      <vt:lpstr>КОНТАКТНЫЕ ДАННЫЕ И ДОПОЛНИТЕЛЬНАЯ ИНФОРМАЦИЯ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Coates</dc:creator>
  <cp:lastModifiedBy>delya</cp:lastModifiedBy>
  <cp:revision>320</cp:revision>
  <cp:lastPrinted>2013-05-05T23:55:51Z</cp:lastPrinted>
  <dcterms:created xsi:type="dcterms:W3CDTF">2012-02-28T04:23:10Z</dcterms:created>
  <dcterms:modified xsi:type="dcterms:W3CDTF">2013-09-19T07:00:53Z</dcterms:modified>
</cp:coreProperties>
</file>